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a321496a37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2a321496a37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a321496a37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a321496a37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800">
                <a:solidFill>
                  <a:srgbClr val="595959"/>
                </a:solidFill>
              </a:rPr>
              <a:t>MVDet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input images from different viewpoints are passed through a feature extractor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additional CNN that detects head and feet of pedestrians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projected to the ground plane via homography transformation and concatenated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apply CoordConv technique (x, y coordinate map concat)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pass through CNN to obtain final BEV heatmap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800">
                <a:solidFill>
                  <a:srgbClr val="595959"/>
                </a:solidFill>
              </a:rPr>
              <a:t>SHOT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introduces additional planes parallel to the ground plane with different distances to the ground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soft selection module where a network learns which homography should be used for which pixel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800">
                <a:solidFill>
                  <a:srgbClr val="595959"/>
                </a:solidFill>
              </a:rPr>
              <a:t>MVDeTr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proposed the use of affine transformation (view-coherent) augmentations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applied deformable transformer to latter part of network</a:t>
            </a:r>
            <a:endParaRPr sz="1800">
              <a:solidFill>
                <a:srgbClr val="595959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-"/>
            </a:pPr>
            <a:r>
              <a:rPr lang="ko" sz="1400">
                <a:solidFill>
                  <a:srgbClr val="595959"/>
                </a:solidFill>
              </a:rPr>
              <a:t>“shadow transformer” as it handles various distortion patterns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a321496a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a321496a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800">
                <a:solidFill>
                  <a:srgbClr val="595959"/>
                </a:solidFill>
              </a:rPr>
              <a:t>SHOT soft selection module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softmax activation → each pixel projected to some extent to each homography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even the homography given the lowest score affects the projected outcome</a:t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introduces some noise into the final projected feature map</a:t>
            </a:r>
            <a:endParaRPr sz="1800">
              <a:solidFill>
                <a:srgbClr val="595959"/>
              </a:solidFill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rgbClr val="595959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595959"/>
              </a:buClr>
              <a:buSzPts val="1800"/>
              <a:buChar char="-"/>
            </a:pPr>
            <a:r>
              <a:rPr lang="ko" sz="1800">
                <a:solidFill>
                  <a:srgbClr val="595959"/>
                </a:solidFill>
              </a:rPr>
              <a:t>all feature channels corresponding to a single pixel multiplied by the same value when projected</a:t>
            </a:r>
            <a:endParaRPr sz="1800">
              <a:solidFill>
                <a:srgbClr val="595959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a321496a3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a321496a3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a321496a3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a321496a3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a321496a3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a321496a3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a321496a37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a321496a37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a321496a3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2a321496a3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a321496a37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a321496a37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a321496a37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a321496a37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a321496a37_0_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2a321496a37_0_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8.jpg"/><Relationship Id="rId5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jpg"/><Relationship Id="rId4" Type="http://schemas.openxmlformats.org/officeDocument/2006/relationships/image" Target="../media/image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152400" y="914400"/>
            <a:ext cx="8832300" cy="96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2400"/>
              <a:t>Booster-SHOT: Boosting Stacked Homography Transformations for Multiview Pedestrian Detection with Attention</a:t>
            </a:r>
            <a:endParaRPr sz="2400"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376925"/>
            <a:ext cx="8520600" cy="126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/>
              <a:t>Jinwoo Hwang*</a:t>
            </a:r>
            <a:r>
              <a:rPr baseline="30000" lang="ko" sz="1800"/>
              <a:t>✝</a:t>
            </a:r>
            <a:r>
              <a:rPr lang="ko" sz="1800"/>
              <a:t>, Philipp Benz</a:t>
            </a:r>
            <a:r>
              <a:rPr baseline="30000" lang="ko" sz="1800"/>
              <a:t>✝</a:t>
            </a:r>
            <a:r>
              <a:rPr lang="ko" sz="1800"/>
              <a:t>, Pete Kim</a:t>
            </a:r>
            <a:r>
              <a:rPr baseline="30000" lang="ko" sz="1800"/>
              <a:t>✝</a:t>
            </a:r>
            <a:endParaRPr baseline="30000"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/>
              <a:t>*Seoul National University</a:t>
            </a:r>
            <a:endParaRPr sz="1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aseline="30000" lang="ko" sz="1800"/>
              <a:t>✝</a:t>
            </a:r>
            <a:r>
              <a:rPr lang="ko" sz="1800"/>
              <a:t>DeepingSource</a:t>
            </a:r>
            <a:endParaRPr sz="1800"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3500" y="3810000"/>
            <a:ext cx="1360662" cy="126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" y="3840125"/>
            <a:ext cx="1281276" cy="123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84675" y="3962389"/>
            <a:ext cx="3806925" cy="909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Multiview pedestrian detection</a:t>
            </a:r>
            <a:endParaRPr/>
          </a:p>
        </p:txBody>
      </p:sp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381000" y="1017725"/>
            <a:ext cx="5120400" cy="383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Using </a:t>
            </a:r>
            <a:r>
              <a:rPr b="1" lang="ko"/>
              <a:t>multiple cameras </a:t>
            </a:r>
            <a:r>
              <a:rPr lang="ko"/>
              <a:t>to </a:t>
            </a:r>
            <a:r>
              <a:rPr b="1" lang="ko"/>
              <a:t>detect pedestrians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ko"/>
              <a:t>overlapping camera views</a:t>
            </a:r>
            <a:r>
              <a:rPr lang="ko"/>
              <a:t> normally used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ko"/>
              <a:t>cameras have </a:t>
            </a:r>
            <a:r>
              <a:rPr b="1" lang="ko"/>
              <a:t>fixed world coordinates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ko"/>
              <a:t>multiview aggregation</a:t>
            </a:r>
            <a:r>
              <a:rPr lang="ko"/>
              <a:t> collects information across views</a:t>
            </a:r>
            <a:endParaRPr/>
          </a:p>
        </p:txBody>
      </p:sp>
      <p:pic>
        <p:nvPicPr>
          <p:cNvPr descr="A diagram of a group of people&#10;&#10;Description automatically generated"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2800" y="2064425"/>
            <a:ext cx="4071199" cy="307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Previous methods</a:t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61513"/>
            <a:ext cx="4050166" cy="2114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6000" y="3055362"/>
            <a:ext cx="5178000" cy="208813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diagram of a projector screen&#10;&#10;Description automatically generated" id="73" name="Google Shape;7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6625" y="1615025"/>
            <a:ext cx="4755674" cy="104975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/>
        </p:nvSpPr>
        <p:spPr>
          <a:xfrm>
            <a:off x="475825" y="893136"/>
            <a:ext cx="1698900" cy="138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 </a:t>
            </a: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447388" y="1628925"/>
            <a:ext cx="3155400" cy="5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1"/>
                </a:solidFill>
              </a:rPr>
              <a:t>Multiview detection with feature perspective transformation. (MVDet</a:t>
            </a:r>
            <a:r>
              <a:rPr baseline="30000" lang="ko" sz="1200">
                <a:solidFill>
                  <a:schemeClr val="dk1"/>
                </a:solidFill>
              </a:rPr>
              <a:t>[1]</a:t>
            </a:r>
            <a:r>
              <a:rPr lang="ko" sz="1200">
                <a:solidFill>
                  <a:schemeClr val="dk1"/>
                </a:solidFill>
              </a:rPr>
              <a:t>)​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6" name="Google Shape;76;p15"/>
          <p:cNvSpPr txBox="1"/>
          <p:nvPr/>
        </p:nvSpPr>
        <p:spPr>
          <a:xfrm>
            <a:off x="4228475" y="2817175"/>
            <a:ext cx="40098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1"/>
                </a:solidFill>
              </a:rPr>
              <a:t>Multiview detection with shadow transformer (MVDeTr</a:t>
            </a:r>
            <a:r>
              <a:rPr baseline="30000" lang="ko" sz="1200">
                <a:solidFill>
                  <a:schemeClr val="dk1"/>
                </a:solidFill>
              </a:rPr>
              <a:t>[3]</a:t>
            </a:r>
            <a:r>
              <a:rPr lang="ko" sz="1200">
                <a:solidFill>
                  <a:schemeClr val="dk1"/>
                </a:solidFill>
              </a:rPr>
              <a:t>)​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7" name="Google Shape;77;p15"/>
          <p:cNvSpPr txBox="1"/>
          <p:nvPr/>
        </p:nvSpPr>
        <p:spPr>
          <a:xfrm>
            <a:off x="4074263" y="1233375"/>
            <a:ext cx="4470600" cy="4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 sz="1200">
                <a:solidFill>
                  <a:schemeClr val="dk1"/>
                </a:solidFill>
              </a:rPr>
              <a:t>Stacked Homography Transformations for Multi-View Pedestrian Detection (SHOT</a:t>
            </a:r>
            <a:r>
              <a:rPr baseline="30000" lang="ko" sz="1200">
                <a:solidFill>
                  <a:schemeClr val="dk1"/>
                </a:solidFill>
              </a:rPr>
              <a:t>[2]</a:t>
            </a:r>
            <a:r>
              <a:rPr lang="ko" sz="1200">
                <a:solidFill>
                  <a:schemeClr val="dk1"/>
                </a:solidFill>
              </a:rPr>
              <a:t>)​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78" name="Google Shape;78;p15"/>
          <p:cNvSpPr txBox="1"/>
          <p:nvPr/>
        </p:nvSpPr>
        <p:spPr>
          <a:xfrm>
            <a:off x="0" y="4115000"/>
            <a:ext cx="3966000" cy="9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800">
                <a:solidFill>
                  <a:srgbClr val="222222"/>
                </a:solidFill>
              </a:rPr>
              <a:t>[1] Hou, Y., Zheng, L., &amp; Gould, S. Multiview detection with feature perspective transformation. In ECCV 2020​</a:t>
            </a:r>
            <a:endParaRPr sz="8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800">
                <a:solidFill>
                  <a:srgbClr val="222222"/>
                </a:solidFill>
              </a:rPr>
              <a:t>[2] Hou, Y.; and Zheng, L. Multiview detection with shadow transformer (and view-coherent data augmentation). In ACMM  2021​</a:t>
            </a:r>
            <a:endParaRPr sz="8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" sz="800">
                <a:solidFill>
                  <a:srgbClr val="222222"/>
                </a:solidFill>
              </a:rPr>
              <a:t>[3] </a:t>
            </a:r>
            <a:r>
              <a:rPr lang="ko" sz="800">
                <a:solidFill>
                  <a:schemeClr val="dk1"/>
                </a:solidFill>
              </a:rPr>
              <a:t>Song, L., Wu, J., Yang, M., Zhang, Q., Li, Y., &amp; Yuan, J. Stacked Homography Transformations for Multi-View Pedestrian Detection. ICCV​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Overview of our approach</a:t>
            </a:r>
            <a:endParaRPr/>
          </a:p>
        </p:txBody>
      </p:sp>
      <p:sp>
        <p:nvSpPr>
          <p:cNvPr id="84" name="Google Shape;84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092575"/>
            <a:ext cx="7323674" cy="4050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Channel Gate</a:t>
            </a:r>
            <a:endParaRPr/>
          </a:p>
        </p:txBody>
      </p:sp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ko">
                <a:solidFill>
                  <a:schemeClr val="dk1"/>
                </a:solidFill>
              </a:rPr>
              <a:t>Depending on the homography, different channels are of importance.​</a:t>
            </a:r>
            <a:endParaRPr/>
          </a:p>
        </p:txBody>
      </p:sp>
      <p:pic>
        <p:nvPicPr>
          <p:cNvPr descr="A diagram of a channel selection module&#10;&#10;Description automatically generated"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577600"/>
            <a:ext cx="5481401" cy="349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Spatial Gate</a:t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ko">
                <a:solidFill>
                  <a:schemeClr val="dk1"/>
                </a:solidFill>
              </a:rPr>
              <a:t>For each view and homography combination, different spatial features are of different importance​</a:t>
            </a:r>
            <a:endParaRPr/>
          </a:p>
        </p:txBody>
      </p:sp>
      <p:pic>
        <p:nvPicPr>
          <p:cNvPr descr="A diagram of a block diagram&#10;&#10;Description automatically generated"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930775"/>
            <a:ext cx="8622876" cy="255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Performance comparison</a:t>
            </a: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064800"/>
            <a:ext cx="9144000" cy="3078699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9"/>
          <p:cNvSpPr txBox="1"/>
          <p:nvPr/>
        </p:nvSpPr>
        <p:spPr>
          <a:xfrm>
            <a:off x="1001000" y="1254913"/>
            <a:ext cx="73692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800">
                <a:solidFill>
                  <a:srgbClr val="4472C4"/>
                </a:solidFill>
              </a:rPr>
              <a:t>Plugging in HAM improves the performance of existing methods​</a:t>
            </a:r>
            <a:endParaRPr sz="1800">
              <a:solidFill>
                <a:srgbClr val="4472C4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ko" sz="1800">
                <a:solidFill>
                  <a:srgbClr val="70AD47"/>
                </a:solidFill>
              </a:rPr>
              <a:t>Booster-SHOT outperforms previous methods​</a:t>
            </a:r>
            <a:endParaRPr sz="1800">
              <a:solidFill>
                <a:srgbClr val="70AD47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descr="A collage of images of people walking&#10;&#10;Description automatically generated" id="113" name="Google Shape;113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70125"/>
            <a:ext cx="4275124" cy="1992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walking in a city&#10;&#10;Description automatically generated" id="114" name="Google Shape;114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3315275"/>
            <a:ext cx="5684376" cy="1823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0"/>
          <p:cNvSpPr txBox="1"/>
          <p:nvPr/>
        </p:nvSpPr>
        <p:spPr>
          <a:xfrm>
            <a:off x="501179" y="1379127"/>
            <a:ext cx="1865100" cy="1421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 </a:t>
            </a:r>
            <a:endParaRPr/>
          </a:p>
        </p:txBody>
      </p:sp>
      <p:sp>
        <p:nvSpPr>
          <p:cNvPr id="116" name="Google Shape;116;p20"/>
          <p:cNvSpPr txBox="1"/>
          <p:nvPr/>
        </p:nvSpPr>
        <p:spPr>
          <a:xfrm>
            <a:off x="4657800" y="1958900"/>
            <a:ext cx="4174500" cy="41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Homography-wise output from channel selection​</a:t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5691275" y="3897550"/>
            <a:ext cx="3489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ko">
                <a:solidFill>
                  <a:schemeClr val="dk1"/>
                </a:solidFill>
              </a:rPr>
              <a:t>Camera view-wise output from the channel selection module​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HAM vs existing attention mechanisms</a:t>
            </a:r>
            <a:endParaRPr/>
          </a:p>
        </p:txBody>
      </p:sp>
      <p:sp>
        <p:nvSpPr>
          <p:cNvPr id="123" name="Google Shape;12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SE, CBAM, CCG show slight improvement over “no attention” case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ko"/>
              <a:t>HAM shows significant improvement over SE, CBAM, CCG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163875"/>
            <a:ext cx="5924550" cy="165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Further ablations</a:t>
            </a:r>
            <a:endParaRPr/>
          </a:p>
        </p:txBody>
      </p:sp>
      <p:pic>
        <p:nvPicPr>
          <p:cNvPr id="130" name="Google Shape;13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871800"/>
            <a:ext cx="4615525" cy="214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56875" y="1919166"/>
            <a:ext cx="4134724" cy="19360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/>
          <p:cNvSpPr txBox="1"/>
          <p:nvPr/>
        </p:nvSpPr>
        <p:spPr>
          <a:xfrm>
            <a:off x="384176" y="1366000"/>
            <a:ext cx="5192700" cy="5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dk2"/>
                </a:solidFill>
              </a:rPr>
              <a:t>computational complexity &amp; performance tradeoff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/>
              <a:t>Performance under spontaneous camera failure</a:t>
            </a:r>
            <a:endParaRPr/>
          </a:p>
        </p:txBody>
      </p:sp>
      <p:pic>
        <p:nvPicPr>
          <p:cNvPr id="138" name="Google Shape;13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9100" y="2162925"/>
            <a:ext cx="3924300" cy="238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3"/>
          <p:cNvSpPr txBox="1"/>
          <p:nvPr/>
        </p:nvSpPr>
        <p:spPr>
          <a:xfrm>
            <a:off x="357975" y="1036225"/>
            <a:ext cx="7913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dk2"/>
                </a:solidFill>
              </a:rPr>
              <a:t>Simulated real-world scenario with camera failure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dk2"/>
                </a:solidFill>
              </a:rPr>
              <a:t>failure rate: ratio of frames for which </a:t>
            </a:r>
            <a:r>
              <a:rPr b="1" lang="ko" sz="1800">
                <a:solidFill>
                  <a:schemeClr val="dk2"/>
                </a:solidFill>
              </a:rPr>
              <a:t>at least 1 camera fails</a:t>
            </a:r>
            <a:endParaRPr b="1"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>
                <a:solidFill>
                  <a:schemeClr val="dk2"/>
                </a:solidFill>
              </a:rPr>
              <a:t>camera failure: replace image with </a:t>
            </a:r>
            <a:r>
              <a:rPr b="1" lang="ko" sz="1800">
                <a:solidFill>
                  <a:schemeClr val="dk2"/>
                </a:solidFill>
              </a:rPr>
              <a:t>all-black</a:t>
            </a:r>
            <a:r>
              <a:rPr lang="ko" sz="1800">
                <a:solidFill>
                  <a:schemeClr val="dk2"/>
                </a:solidFill>
              </a:rPr>
              <a:t> (RGB 0,0,0)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3000"/>
              <a:t>Thank you for listening!</a:t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/>
              <a:t>poster session: Day 1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ko" sz="1800"/>
              <a:t>contact info: luorix@snu.ac.kr</a:t>
            </a:r>
            <a:endParaRPr sz="1800"/>
          </a:p>
        </p:txBody>
      </p:sp>
      <p:pic>
        <p:nvPicPr>
          <p:cNvPr id="145" name="Google Shape;14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3100" y="3819425"/>
            <a:ext cx="1360662" cy="1265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604" y="3849550"/>
            <a:ext cx="1281276" cy="123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